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s-Cyrl-B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anchor="ctr" anchorCtr="0"/>
          <a:lstStyle/>
          <a:p>
            <a:pPr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pPr>
            <a:r>
              <a:rPr lang="sr-Latn-BA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Reasons for opting traditional voting (Reniu, 2009)*</a:t>
            </a:r>
            <a:endParaRPr lang="sr-Latn-BA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c:rich>
      </c:tx>
      <c:layout/>
      <c:overlay val="1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22839506172839"/>
          <c:y val="0.22805577509140046"/>
          <c:w val="0.76697530864197527"/>
          <c:h val="0.7403107360798132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explosion val="25"/>
          <c:dLbls>
            <c:dLbl>
              <c:idx val="0"/>
              <c:layout>
                <c:manualLayout>
                  <c:x val="-6.8812153689122191E-2"/>
                  <c:y val="-0.376198912635920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1508457276173811E-2"/>
                  <c:y val="8.65499784244811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2196704578594371E-2"/>
                  <c:y val="4.4364039211102699E-3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latin typeface="+mn-lt"/>
                        <a:cs typeface="Times New Roman" pitchFamily="18" charset="0"/>
                      </a:defRPr>
                    </a:pPr>
                    <a:r>
                      <a:rPr lang="en-US" sz="1600" dirty="0">
                        <a:latin typeface="+mn-lt"/>
                        <a:cs typeface="Times New Roman" pitchFamily="18" charset="0"/>
                      </a:rPr>
                      <a:t>Lack of interest/</a:t>
                    </a:r>
                    <a:r>
                      <a:rPr lang="sr-Latn-BA" sz="1600" dirty="0">
                        <a:latin typeface="+mn-lt"/>
                        <a:cs typeface="Times New Roman" pitchFamily="18" charset="0"/>
                      </a:rPr>
                      <a:t> </a:t>
                    </a:r>
                    <a:r>
                      <a:rPr lang="en-US" sz="1600" dirty="0">
                        <a:latin typeface="+mn-lt"/>
                        <a:cs typeface="Times New Roman" pitchFamily="18" charset="0"/>
                      </a:rPr>
                      <a:t>information
</a:t>
                    </a:r>
                    <a:r>
                      <a:rPr lang="en-US" sz="1600" dirty="0" smtClean="0">
                        <a:latin typeface="+mn-lt"/>
                        <a:cs typeface="Times New Roman" pitchFamily="18" charset="0"/>
                      </a:rPr>
                      <a:t>15,5</a:t>
                    </a:r>
                    <a:r>
                      <a:rPr lang="sr-Latn-BA" sz="1600" dirty="0" smtClean="0">
                        <a:latin typeface="+mn-lt"/>
                        <a:cs typeface="Times New Roman" pitchFamily="18" charset="0"/>
                      </a:rPr>
                      <a:t>0</a:t>
                    </a:r>
                    <a:r>
                      <a:rPr lang="en-US" sz="1600" dirty="0" smtClean="0">
                        <a:latin typeface="+mn-lt"/>
                        <a:cs typeface="Times New Roman" pitchFamily="18" charset="0"/>
                      </a:rPr>
                      <a:t>%</a:t>
                    </a:r>
                    <a:endParaRPr lang="en-US" sz="9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General" sourceLinked="0"/>
              <c:spPr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8875157966365309E-2"/>
                  <c:y val="3.17669410907689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txPr>
              <a:bodyPr/>
              <a:lstStyle/>
              <a:p>
                <a:pPr>
                  <a:defRPr sz="1600">
                    <a:latin typeface="+mn-lt"/>
                    <a:cs typeface="Times New Roman" pitchFamily="18" charset="0"/>
                  </a:defRPr>
                </a:pPr>
                <a:endParaRPr lang="sr-Latn-R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Tradition</c:v>
                </c:pt>
                <c:pt idx="1">
                  <c:v>Lack of security</c:v>
                </c:pt>
                <c:pt idx="2">
                  <c:v>Lack of interest/information</c:v>
                </c:pt>
                <c:pt idx="3">
                  <c:v>Technophobia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0.60100000000000064</c:v>
                </c:pt>
                <c:pt idx="1">
                  <c:v>0.22200000000000006</c:v>
                </c:pt>
                <c:pt idx="2">
                  <c:v>0.15500000000000033</c:v>
                </c:pt>
                <c:pt idx="3">
                  <c:v>2.2000000000000037E-2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19A265-1D40-4583-949C-3D96CD753C09}" type="doc">
      <dgm:prSet loTypeId="urn:microsoft.com/office/officeart/2005/8/layout/radial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sr-Latn-BA"/>
        </a:p>
      </dgm:t>
    </dgm:pt>
    <dgm:pt modelId="{607BDFF7-FA7D-45AF-84AE-93E17A1A5AE3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 lIns="0" tIns="0" rIns="0" bIns="0"/>
        <a:lstStyle/>
        <a:p>
          <a:pPr algn="ctr"/>
          <a:r>
            <a:rPr lang="sr-Latn-BA" sz="2800">
              <a:latin typeface="+mj-lt"/>
              <a:cs typeface="Times New Roman" pitchFamily="18" charset="0"/>
            </a:rPr>
            <a:t>E-Voting</a:t>
          </a:r>
        </a:p>
      </dgm:t>
    </dgm:pt>
    <dgm:pt modelId="{6A4AC911-0C13-4CA6-A67B-EACA801E677B}" type="parTrans" cxnId="{6E6DD167-AD6B-4B5D-B087-ED5DCF1752A9}">
      <dgm:prSet/>
      <dgm:spPr/>
      <dgm:t>
        <a:bodyPr/>
        <a:lstStyle/>
        <a:p>
          <a:pPr algn="ctr"/>
          <a:endParaRPr lang="sr-Latn-BA" sz="2000"/>
        </a:p>
      </dgm:t>
    </dgm:pt>
    <dgm:pt modelId="{B6126EA2-5C89-4AC8-BD70-5AE6A38B8464}" type="sibTrans" cxnId="{6E6DD167-AD6B-4B5D-B087-ED5DCF1752A9}">
      <dgm:prSet/>
      <dgm:spPr/>
      <dgm:t>
        <a:bodyPr/>
        <a:lstStyle/>
        <a:p>
          <a:pPr algn="ctr"/>
          <a:endParaRPr lang="sr-Latn-BA" sz="2000"/>
        </a:p>
      </dgm:t>
    </dgm:pt>
    <dgm:pt modelId="{AA7DCC9D-38EE-4244-B967-C0614834FD3B}">
      <dgm:prSet phldrT="[Text]" custT="1"/>
      <dgm:spPr/>
      <dgm:t>
        <a:bodyPr lIns="0" tIns="0" rIns="0" bIns="0"/>
        <a:lstStyle/>
        <a:p>
          <a:pPr algn="ctr"/>
          <a:r>
            <a:rPr lang="sr-Latn-BA" sz="2000">
              <a:latin typeface="+mj-lt"/>
              <a:cs typeface="Times New Roman" pitchFamily="18" charset="0"/>
            </a:rPr>
            <a:t>Political</a:t>
          </a:r>
        </a:p>
      </dgm:t>
    </dgm:pt>
    <dgm:pt modelId="{11528318-E884-42EC-AED5-1DA6F2042833}" type="parTrans" cxnId="{CA64C884-9B3B-4267-8452-48EF7F079889}">
      <dgm:prSet/>
      <dgm:spPr/>
      <dgm:t>
        <a:bodyPr/>
        <a:lstStyle/>
        <a:p>
          <a:pPr algn="ctr"/>
          <a:endParaRPr lang="sr-Latn-BA" sz="2000"/>
        </a:p>
      </dgm:t>
    </dgm:pt>
    <dgm:pt modelId="{0355D6CD-74D4-40E8-8CC1-BE45BE032983}" type="sibTrans" cxnId="{CA64C884-9B3B-4267-8452-48EF7F079889}">
      <dgm:prSet/>
      <dgm:spPr/>
      <dgm:t>
        <a:bodyPr/>
        <a:lstStyle/>
        <a:p>
          <a:pPr algn="ctr"/>
          <a:endParaRPr lang="sr-Latn-BA" sz="2000"/>
        </a:p>
      </dgm:t>
    </dgm:pt>
    <dgm:pt modelId="{A8F861EB-95AD-4723-B78A-316DBCAD5E93}">
      <dgm:prSet phldrT="[Text]" custT="1"/>
      <dgm:spPr/>
      <dgm:t>
        <a:bodyPr lIns="0" tIns="0" rIns="0" bIns="0"/>
        <a:lstStyle/>
        <a:p>
          <a:pPr algn="ctr"/>
          <a:r>
            <a:rPr lang="sr-Latn-BA" sz="2000">
              <a:latin typeface="+mj-lt"/>
              <a:cs typeface="Times New Roman" pitchFamily="18" charset="0"/>
            </a:rPr>
            <a:t>Social</a:t>
          </a:r>
        </a:p>
      </dgm:t>
    </dgm:pt>
    <dgm:pt modelId="{02320E51-F4FB-443F-B9CB-EDE342DBDF48}" type="parTrans" cxnId="{1DF05C1F-A943-4863-94D1-02D8643615A4}">
      <dgm:prSet/>
      <dgm:spPr/>
      <dgm:t>
        <a:bodyPr/>
        <a:lstStyle/>
        <a:p>
          <a:pPr algn="ctr"/>
          <a:endParaRPr lang="sr-Latn-BA" sz="2000"/>
        </a:p>
      </dgm:t>
    </dgm:pt>
    <dgm:pt modelId="{217E489C-713A-46E0-9095-EC966A67E70B}" type="sibTrans" cxnId="{1DF05C1F-A943-4863-94D1-02D8643615A4}">
      <dgm:prSet/>
      <dgm:spPr/>
      <dgm:t>
        <a:bodyPr/>
        <a:lstStyle/>
        <a:p>
          <a:pPr algn="ctr"/>
          <a:endParaRPr lang="sr-Latn-BA" sz="2000"/>
        </a:p>
      </dgm:t>
    </dgm:pt>
    <dgm:pt modelId="{45515197-7526-462E-9A7F-606FC56596AE}">
      <dgm:prSet phldrT="[Text]" custT="1"/>
      <dgm:spPr/>
      <dgm:t>
        <a:bodyPr lIns="0" tIns="0" rIns="0" bIns="0"/>
        <a:lstStyle/>
        <a:p>
          <a:pPr algn="ctr"/>
          <a:r>
            <a:rPr lang="sr-Latn-BA" sz="2000">
              <a:latin typeface="+mj-lt"/>
              <a:cs typeface="Times New Roman" pitchFamily="18" charset="0"/>
            </a:rPr>
            <a:t>Legal</a:t>
          </a:r>
        </a:p>
      </dgm:t>
    </dgm:pt>
    <dgm:pt modelId="{2DAE6C49-E2DB-4BDD-BB46-41A4902A895B}" type="parTrans" cxnId="{A09F999C-ADD7-4020-97C8-E3D8D996A8EE}">
      <dgm:prSet/>
      <dgm:spPr/>
      <dgm:t>
        <a:bodyPr/>
        <a:lstStyle/>
        <a:p>
          <a:pPr algn="ctr"/>
          <a:endParaRPr lang="sr-Latn-BA" sz="2000"/>
        </a:p>
      </dgm:t>
    </dgm:pt>
    <dgm:pt modelId="{C031CD03-A194-4EB0-8F12-65684A1C3AD6}" type="sibTrans" cxnId="{A09F999C-ADD7-4020-97C8-E3D8D996A8EE}">
      <dgm:prSet/>
      <dgm:spPr/>
      <dgm:t>
        <a:bodyPr/>
        <a:lstStyle/>
        <a:p>
          <a:pPr algn="ctr"/>
          <a:endParaRPr lang="sr-Latn-BA" sz="2000"/>
        </a:p>
      </dgm:t>
    </dgm:pt>
    <dgm:pt modelId="{7F9E0A9B-A630-4709-9AEA-6A598E68ED55}">
      <dgm:prSet phldrT="[Text]" custT="1"/>
      <dgm:spPr/>
      <dgm:t>
        <a:bodyPr lIns="0" tIns="0" rIns="0" bIns="0"/>
        <a:lstStyle/>
        <a:p>
          <a:pPr algn="ctr"/>
          <a:r>
            <a:rPr lang="sr-Latn-BA" sz="2000">
              <a:latin typeface="+mj-lt"/>
              <a:cs typeface="Times New Roman" pitchFamily="18" charset="0"/>
            </a:rPr>
            <a:t>Technical</a:t>
          </a:r>
        </a:p>
      </dgm:t>
    </dgm:pt>
    <dgm:pt modelId="{750CF507-ACD5-41D2-A7B2-4BEF5AE79793}" type="parTrans" cxnId="{54474DAE-6E2B-4A22-9F46-ABE931B0F3E8}">
      <dgm:prSet/>
      <dgm:spPr/>
      <dgm:t>
        <a:bodyPr/>
        <a:lstStyle/>
        <a:p>
          <a:pPr algn="ctr"/>
          <a:endParaRPr lang="sr-Latn-BA" sz="2000"/>
        </a:p>
      </dgm:t>
    </dgm:pt>
    <dgm:pt modelId="{D7530C4D-66F4-4145-94BF-C3442E40C1D6}" type="sibTrans" cxnId="{54474DAE-6E2B-4A22-9F46-ABE931B0F3E8}">
      <dgm:prSet/>
      <dgm:spPr/>
      <dgm:t>
        <a:bodyPr/>
        <a:lstStyle/>
        <a:p>
          <a:pPr algn="ctr"/>
          <a:endParaRPr lang="sr-Latn-BA" sz="2000"/>
        </a:p>
      </dgm:t>
    </dgm:pt>
    <dgm:pt modelId="{0F09D0A8-904D-4ED5-A26E-1D95BB23B17C}" type="pres">
      <dgm:prSet presAssocID="{A119A265-1D40-4583-949C-3D96CD753C0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sr-Latn-BA"/>
        </a:p>
      </dgm:t>
    </dgm:pt>
    <dgm:pt modelId="{6DBF875E-655E-4E87-B45C-CBE22593EF51}" type="pres">
      <dgm:prSet presAssocID="{A119A265-1D40-4583-949C-3D96CD753C09}" presName="radial" presStyleCnt="0">
        <dgm:presLayoutVars>
          <dgm:animLvl val="ctr"/>
        </dgm:presLayoutVars>
      </dgm:prSet>
      <dgm:spPr/>
      <dgm:t>
        <a:bodyPr/>
        <a:lstStyle/>
        <a:p>
          <a:endParaRPr lang="sr-Latn-BA"/>
        </a:p>
      </dgm:t>
    </dgm:pt>
    <dgm:pt modelId="{465AFC41-0F02-45E2-9D42-5B6D90F5D24E}" type="pres">
      <dgm:prSet presAssocID="{607BDFF7-FA7D-45AF-84AE-93E17A1A5AE3}" presName="centerShape" presStyleLbl="vennNode1" presStyleIdx="0" presStyleCnt="5" custScaleX="71699" custScaleY="71699"/>
      <dgm:spPr/>
      <dgm:t>
        <a:bodyPr/>
        <a:lstStyle/>
        <a:p>
          <a:endParaRPr lang="sr-Latn-BA"/>
        </a:p>
      </dgm:t>
    </dgm:pt>
    <dgm:pt modelId="{38651CA6-7F0A-4C8A-AC77-DF656EBE96F7}" type="pres">
      <dgm:prSet presAssocID="{AA7DCC9D-38EE-4244-B967-C0614834FD3B}" presName="node" presStyleLbl="vennNode1" presStyleIdx="1" presStyleCnt="5" custScaleX="114718" custScaleY="114718" custRadScaleRad="83809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09ACEEB8-A566-4AE4-9967-1983518F6E52}" type="pres">
      <dgm:prSet presAssocID="{A8F861EB-95AD-4723-B78A-316DBCAD5E93}" presName="node" presStyleLbl="vennNode1" presStyleIdx="2" presStyleCnt="5" custScaleX="114718" custScaleY="114718" custRadScaleRad="83679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65DBC923-CD0C-47F9-A36B-AF2A0E77B9DC}" type="pres">
      <dgm:prSet presAssocID="{45515197-7526-462E-9A7F-606FC56596AE}" presName="node" presStyleLbl="vennNode1" presStyleIdx="3" presStyleCnt="5" custScaleX="114718" custScaleY="114718" custRadScaleRad="83558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  <dgm:pt modelId="{CB621450-68FA-4639-95BB-F529787125FD}" type="pres">
      <dgm:prSet presAssocID="{7F9E0A9B-A630-4709-9AEA-6A598E68ED55}" presName="node" presStyleLbl="vennNode1" presStyleIdx="4" presStyleCnt="5" custScaleX="114718" custScaleY="114718" custRadScaleRad="83679">
        <dgm:presLayoutVars>
          <dgm:bulletEnabled val="1"/>
        </dgm:presLayoutVars>
      </dgm:prSet>
      <dgm:spPr/>
      <dgm:t>
        <a:bodyPr/>
        <a:lstStyle/>
        <a:p>
          <a:endParaRPr lang="sr-Latn-BA"/>
        </a:p>
      </dgm:t>
    </dgm:pt>
  </dgm:ptLst>
  <dgm:cxnLst>
    <dgm:cxn modelId="{A998CAB8-4958-47C8-88F6-410356CE92CC}" type="presOf" srcId="{A8F861EB-95AD-4723-B78A-316DBCAD5E93}" destId="{09ACEEB8-A566-4AE4-9967-1983518F6E52}" srcOrd="0" destOrd="0" presId="urn:microsoft.com/office/officeart/2005/8/layout/radial3"/>
    <dgm:cxn modelId="{1DF05C1F-A943-4863-94D1-02D8643615A4}" srcId="{607BDFF7-FA7D-45AF-84AE-93E17A1A5AE3}" destId="{A8F861EB-95AD-4723-B78A-316DBCAD5E93}" srcOrd="1" destOrd="0" parTransId="{02320E51-F4FB-443F-B9CB-EDE342DBDF48}" sibTransId="{217E489C-713A-46E0-9095-EC966A67E70B}"/>
    <dgm:cxn modelId="{6E6DD167-AD6B-4B5D-B087-ED5DCF1752A9}" srcId="{A119A265-1D40-4583-949C-3D96CD753C09}" destId="{607BDFF7-FA7D-45AF-84AE-93E17A1A5AE3}" srcOrd="0" destOrd="0" parTransId="{6A4AC911-0C13-4CA6-A67B-EACA801E677B}" sibTransId="{B6126EA2-5C89-4AC8-BD70-5AE6A38B8464}"/>
    <dgm:cxn modelId="{A09F999C-ADD7-4020-97C8-E3D8D996A8EE}" srcId="{607BDFF7-FA7D-45AF-84AE-93E17A1A5AE3}" destId="{45515197-7526-462E-9A7F-606FC56596AE}" srcOrd="2" destOrd="0" parTransId="{2DAE6C49-E2DB-4BDD-BB46-41A4902A895B}" sibTransId="{C031CD03-A194-4EB0-8F12-65684A1C3AD6}"/>
    <dgm:cxn modelId="{336E3323-290F-4698-A747-03D8DF8BEAF0}" type="presOf" srcId="{AA7DCC9D-38EE-4244-B967-C0614834FD3B}" destId="{38651CA6-7F0A-4C8A-AC77-DF656EBE96F7}" srcOrd="0" destOrd="0" presId="urn:microsoft.com/office/officeart/2005/8/layout/radial3"/>
    <dgm:cxn modelId="{5705E06E-A6C5-4308-925E-2A5B32ADFE8E}" type="presOf" srcId="{7F9E0A9B-A630-4709-9AEA-6A598E68ED55}" destId="{CB621450-68FA-4639-95BB-F529787125FD}" srcOrd="0" destOrd="0" presId="urn:microsoft.com/office/officeart/2005/8/layout/radial3"/>
    <dgm:cxn modelId="{9E2606E4-3ED3-45AD-AFFA-239E38D17334}" type="presOf" srcId="{45515197-7526-462E-9A7F-606FC56596AE}" destId="{65DBC923-CD0C-47F9-A36B-AF2A0E77B9DC}" srcOrd="0" destOrd="0" presId="urn:microsoft.com/office/officeart/2005/8/layout/radial3"/>
    <dgm:cxn modelId="{C8F0D02E-6354-4323-ACF7-641C217C4AB4}" type="presOf" srcId="{607BDFF7-FA7D-45AF-84AE-93E17A1A5AE3}" destId="{465AFC41-0F02-45E2-9D42-5B6D90F5D24E}" srcOrd="0" destOrd="0" presId="urn:microsoft.com/office/officeart/2005/8/layout/radial3"/>
    <dgm:cxn modelId="{CA64C884-9B3B-4267-8452-48EF7F079889}" srcId="{607BDFF7-FA7D-45AF-84AE-93E17A1A5AE3}" destId="{AA7DCC9D-38EE-4244-B967-C0614834FD3B}" srcOrd="0" destOrd="0" parTransId="{11528318-E884-42EC-AED5-1DA6F2042833}" sibTransId="{0355D6CD-74D4-40E8-8CC1-BE45BE032983}"/>
    <dgm:cxn modelId="{F55FD840-9F36-44ED-9C47-7493940C14F1}" type="presOf" srcId="{A119A265-1D40-4583-949C-3D96CD753C09}" destId="{0F09D0A8-904D-4ED5-A26E-1D95BB23B17C}" srcOrd="0" destOrd="0" presId="urn:microsoft.com/office/officeart/2005/8/layout/radial3"/>
    <dgm:cxn modelId="{54474DAE-6E2B-4A22-9F46-ABE931B0F3E8}" srcId="{607BDFF7-FA7D-45AF-84AE-93E17A1A5AE3}" destId="{7F9E0A9B-A630-4709-9AEA-6A598E68ED55}" srcOrd="3" destOrd="0" parTransId="{750CF507-ACD5-41D2-A7B2-4BEF5AE79793}" sibTransId="{D7530C4D-66F4-4145-94BF-C3442E40C1D6}"/>
    <dgm:cxn modelId="{8964A143-69FE-427A-BFA7-2DEC0D3B6132}" type="presParOf" srcId="{0F09D0A8-904D-4ED5-A26E-1D95BB23B17C}" destId="{6DBF875E-655E-4E87-B45C-CBE22593EF51}" srcOrd="0" destOrd="0" presId="urn:microsoft.com/office/officeart/2005/8/layout/radial3"/>
    <dgm:cxn modelId="{6B95811D-5530-409F-B67C-E62F8A38FC6C}" type="presParOf" srcId="{6DBF875E-655E-4E87-B45C-CBE22593EF51}" destId="{465AFC41-0F02-45E2-9D42-5B6D90F5D24E}" srcOrd="0" destOrd="0" presId="urn:microsoft.com/office/officeart/2005/8/layout/radial3"/>
    <dgm:cxn modelId="{B32F530D-74BD-478A-80D8-1FF2CC430121}" type="presParOf" srcId="{6DBF875E-655E-4E87-B45C-CBE22593EF51}" destId="{38651CA6-7F0A-4C8A-AC77-DF656EBE96F7}" srcOrd="1" destOrd="0" presId="urn:microsoft.com/office/officeart/2005/8/layout/radial3"/>
    <dgm:cxn modelId="{190CF514-3D2D-4B34-B5D7-D0A5C7CCDF83}" type="presParOf" srcId="{6DBF875E-655E-4E87-B45C-CBE22593EF51}" destId="{09ACEEB8-A566-4AE4-9967-1983518F6E52}" srcOrd="2" destOrd="0" presId="urn:microsoft.com/office/officeart/2005/8/layout/radial3"/>
    <dgm:cxn modelId="{B980F7D3-81A9-4DBB-9625-3CDC99C79D23}" type="presParOf" srcId="{6DBF875E-655E-4E87-B45C-CBE22593EF51}" destId="{65DBC923-CD0C-47F9-A36B-AF2A0E77B9DC}" srcOrd="3" destOrd="0" presId="urn:microsoft.com/office/officeart/2005/8/layout/radial3"/>
    <dgm:cxn modelId="{56966CA3-AC04-4BCB-AFE1-0260DCF6772C}" type="presParOf" srcId="{6DBF875E-655E-4E87-B45C-CBE22593EF51}" destId="{CB621450-68FA-4639-95BB-F529787125F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AFC41-0F02-45E2-9D42-5B6D90F5D24E}">
      <dsp:nvSpPr>
        <dsp:cNvPr id="0" name=""/>
        <dsp:cNvSpPr/>
      </dsp:nvSpPr>
      <dsp:spPr>
        <a:xfrm>
          <a:off x="3443400" y="1362981"/>
          <a:ext cx="1799999" cy="1799999"/>
        </a:xfrm>
        <a:prstGeom prst="ellipse">
          <a:avLst/>
        </a:prstGeom>
        <a:gradFill rotWithShape="1">
          <a:gsLst>
            <a:gs pos="0">
              <a:schemeClr val="accent1">
                <a:tint val="75000"/>
                <a:shade val="85000"/>
                <a:satMod val="230000"/>
              </a:schemeClr>
            </a:gs>
            <a:gs pos="25000">
              <a:schemeClr val="accent1">
                <a:tint val="90000"/>
                <a:shade val="70000"/>
                <a:satMod val="220000"/>
              </a:schemeClr>
            </a:gs>
            <a:gs pos="50000">
              <a:schemeClr val="accent1">
                <a:tint val="90000"/>
                <a:shade val="58000"/>
                <a:satMod val="225000"/>
              </a:schemeClr>
            </a:gs>
            <a:gs pos="65000">
              <a:schemeClr val="accent1">
                <a:tint val="90000"/>
                <a:shade val="58000"/>
                <a:satMod val="225000"/>
              </a:schemeClr>
            </a:gs>
            <a:gs pos="80000">
              <a:schemeClr val="accent1">
                <a:tint val="90000"/>
                <a:shade val="69000"/>
                <a:satMod val="220000"/>
              </a:schemeClr>
            </a:gs>
            <a:gs pos="100000">
              <a:schemeClr val="accent1"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bliqueTopLeft" fov="600000">
            <a:rot lat="0" lon="0" rev="0"/>
          </a:camera>
          <a:lightRig rig="balanced" dir="t">
            <a:rot lat="0" lon="0" rev="19200000"/>
          </a:lightRig>
        </a:scene3d>
        <a:sp3d contourW="12700" prstMaterial="matte">
          <a:bevelT w="60000" h="50800"/>
          <a:contourClr>
            <a:schemeClr val="accent1">
              <a:shade val="60000"/>
              <a:satMod val="110000"/>
            </a:schemeClr>
          </a:contourClr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2800" kern="1200">
              <a:latin typeface="+mj-lt"/>
              <a:cs typeface="Times New Roman" pitchFamily="18" charset="0"/>
            </a:rPr>
            <a:t>E-Voting</a:t>
          </a:r>
        </a:p>
      </dsp:txBody>
      <dsp:txXfrm>
        <a:off x="3707004" y="1626585"/>
        <a:ext cx="1272791" cy="1272791"/>
      </dsp:txXfrm>
    </dsp:sp>
    <dsp:sp modelId="{38651CA6-7F0A-4C8A-AC77-DF656EBE96F7}">
      <dsp:nvSpPr>
        <dsp:cNvPr id="0" name=""/>
        <dsp:cNvSpPr/>
      </dsp:nvSpPr>
      <dsp:spPr>
        <a:xfrm>
          <a:off x="3623402" y="172782"/>
          <a:ext cx="1439994" cy="1439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2000" kern="1200">
              <a:latin typeface="+mj-lt"/>
              <a:cs typeface="Times New Roman" pitchFamily="18" charset="0"/>
            </a:rPr>
            <a:t>Political</a:t>
          </a:r>
        </a:p>
      </dsp:txBody>
      <dsp:txXfrm>
        <a:off x="3834284" y="383664"/>
        <a:ext cx="1018230" cy="1018230"/>
      </dsp:txXfrm>
    </dsp:sp>
    <dsp:sp modelId="{09ACEEB8-A566-4AE4-9967-1983518F6E52}">
      <dsp:nvSpPr>
        <dsp:cNvPr id="0" name=""/>
        <dsp:cNvSpPr/>
      </dsp:nvSpPr>
      <dsp:spPr>
        <a:xfrm>
          <a:off x="4991478" y="1542983"/>
          <a:ext cx="1439994" cy="1439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2000" kern="1200">
              <a:latin typeface="+mj-lt"/>
              <a:cs typeface="Times New Roman" pitchFamily="18" charset="0"/>
            </a:rPr>
            <a:t>Social</a:t>
          </a:r>
        </a:p>
      </dsp:txBody>
      <dsp:txXfrm>
        <a:off x="5202360" y="1753865"/>
        <a:ext cx="1018230" cy="1018230"/>
      </dsp:txXfrm>
    </dsp:sp>
    <dsp:sp modelId="{65DBC923-CD0C-47F9-A36B-AF2A0E77B9DC}">
      <dsp:nvSpPr>
        <dsp:cNvPr id="0" name=""/>
        <dsp:cNvSpPr/>
      </dsp:nvSpPr>
      <dsp:spPr>
        <a:xfrm>
          <a:off x="3623402" y="2909081"/>
          <a:ext cx="1439994" cy="1439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2000" kern="1200">
              <a:latin typeface="+mj-lt"/>
              <a:cs typeface="Times New Roman" pitchFamily="18" charset="0"/>
            </a:rPr>
            <a:t>Legal</a:t>
          </a:r>
        </a:p>
      </dsp:txBody>
      <dsp:txXfrm>
        <a:off x="3834284" y="3119963"/>
        <a:ext cx="1018230" cy="1018230"/>
      </dsp:txXfrm>
    </dsp:sp>
    <dsp:sp modelId="{CB621450-68FA-4639-95BB-F529787125FD}">
      <dsp:nvSpPr>
        <dsp:cNvPr id="0" name=""/>
        <dsp:cNvSpPr/>
      </dsp:nvSpPr>
      <dsp:spPr>
        <a:xfrm>
          <a:off x="2255327" y="1542983"/>
          <a:ext cx="1439994" cy="1439994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75000"/>
                <a:shade val="85000"/>
                <a:satMod val="230000"/>
              </a:schemeClr>
            </a:gs>
            <a:gs pos="2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70000"/>
                <a:satMod val="220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65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58000"/>
                <a:satMod val="225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tint val="90000"/>
                <a:shade val="69000"/>
                <a:satMod val="22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77000"/>
                <a:shade val="80000"/>
                <a:satMod val="230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BA" sz="2000" kern="1200">
              <a:latin typeface="+mj-lt"/>
              <a:cs typeface="Times New Roman" pitchFamily="18" charset="0"/>
            </a:rPr>
            <a:t>Technical</a:t>
          </a:r>
        </a:p>
      </dsp:txBody>
      <dsp:txXfrm>
        <a:off x="2466209" y="1753865"/>
        <a:ext cx="1018230" cy="10182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Cyrl-BA"/>
          </a:p>
        </p:txBody>
      </p:sp>
      <p:sp>
        <p:nvSpPr>
          <p:cNvPr id="3" name="TextBox 2"/>
          <p:cNvSpPr txBox="1"/>
          <p:nvPr userDrawn="1"/>
        </p:nvSpPr>
        <p:spPr>
          <a:xfrm>
            <a:off x="2519772" y="6309320"/>
            <a:ext cx="41044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1200" dirty="0" smtClean="0">
                <a:solidFill>
                  <a:schemeClr val="accent1">
                    <a:lumMod val="75000"/>
                  </a:schemeClr>
                </a:solidFill>
              </a:rPr>
              <a:t>INFuture2011: “Information Sciences and e-Society”</a:t>
            </a:r>
            <a:endParaRPr lang="bs-Cyrl-BA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8F8BEC-5C39-4905-AEED-9CC5E75F9973}" type="datetimeFigureOut">
              <a:rPr lang="bs-Cyrl-BA" smtClean="0"/>
              <a:t>8.11.2011</a:t>
            </a:fld>
            <a:endParaRPr lang="bs-Cyrl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r-Latn-BA" smtClean="0"/>
          </a:p>
          <a:p>
            <a:r>
              <a:rPr lang="sr-Latn-BA" smtClean="0"/>
              <a:t>INFuture2011: “Information Sciences and e-Society”</a:t>
            </a:r>
            <a:endParaRPr lang="bs-Cyrl-BA" smtClean="0"/>
          </a:p>
          <a:p>
            <a:endParaRPr lang="bs-Cyrl-B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B17246-2EC6-44C5-8691-3AD9C1817932}" type="slidenum">
              <a:rPr lang="bs-Cyrl-BA" smtClean="0"/>
              <a:t>‹#›</a:t>
            </a:fld>
            <a:endParaRPr lang="bs-Cyrl-B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Sociopolitical Aspects of Electronic Voting</a:t>
            </a:r>
            <a:endParaRPr lang="bs-Cyrl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BA" dirty="0" smtClean="0"/>
              <a:t>Vanja Malidžan</a:t>
            </a:r>
          </a:p>
          <a:p>
            <a:r>
              <a:rPr lang="sr-Latn-BA" dirty="0" smtClean="0"/>
              <a:t>Singidunum University, Belgrade</a:t>
            </a:r>
            <a:endParaRPr lang="bs-Cyrl-BA" dirty="0"/>
          </a:p>
        </p:txBody>
      </p:sp>
    </p:spTree>
    <p:extLst>
      <p:ext uri="{BB962C8B-B14F-4D97-AF65-F5344CB8AC3E}">
        <p14:creationId xmlns:p14="http://schemas.microsoft.com/office/powerpoint/2010/main" val="29917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r>
              <a:rPr lang="sr-Latn-BA" dirty="0" smtClean="0"/>
              <a:t>Selected Findings</a:t>
            </a:r>
            <a:br>
              <a:rPr lang="sr-Latn-BA" dirty="0" smtClean="0"/>
            </a:br>
            <a:r>
              <a:rPr lang="sr-Latn-BA" dirty="0" smtClean="0"/>
              <a:t>from Existing Researches (2)</a:t>
            </a:r>
            <a:endParaRPr lang="bs-Cyrl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409531"/>
              </p:ext>
            </p:extLst>
          </p:nvPr>
        </p:nvGraphicFramePr>
        <p:xfrm>
          <a:off x="467544" y="2492896"/>
          <a:ext cx="8229600" cy="2690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53333"/>
                <a:gridCol w="892089"/>
                <a:gridCol w="892089"/>
                <a:gridCol w="892089"/>
              </a:tblGrid>
              <a:tr h="306034">
                <a:tc>
                  <a:txBody>
                    <a:bodyPr/>
                    <a:lstStyle/>
                    <a:p>
                      <a:endParaRPr lang="bs-Cyrl-BA" sz="1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Yes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Neutral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No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Trust in security (against fraud and hackers)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60%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17%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23%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Trust in secrecy (privacy)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5%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11%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84%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Trust in accountability (verify the vote)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62%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16%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22%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 smtClean="0">
                          <a:effectLst/>
                        </a:rPr>
                        <a:t>TruE-Vote </a:t>
                      </a:r>
                      <a:r>
                        <a:rPr lang="sr-Latn-BA" sz="1800" dirty="0">
                          <a:effectLst/>
                        </a:rPr>
                        <a:t>is easy to use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92%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4%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4%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 smtClean="0">
                          <a:effectLst/>
                        </a:rPr>
                        <a:t>TruE-Vote </a:t>
                      </a:r>
                      <a:r>
                        <a:rPr lang="sr-Latn-BA" sz="1800" dirty="0">
                          <a:effectLst/>
                        </a:rPr>
                        <a:t>is fast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77%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13%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10%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 smtClean="0">
                          <a:effectLst/>
                        </a:rPr>
                        <a:t>TruE-Vote </a:t>
                      </a:r>
                      <a:r>
                        <a:rPr lang="sr-Latn-BA" sz="1800" dirty="0">
                          <a:effectLst/>
                        </a:rPr>
                        <a:t>is easy to install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65%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15%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20%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 smtClean="0">
                          <a:effectLst/>
                        </a:rPr>
                        <a:t>TruE-Vote </a:t>
                      </a:r>
                      <a:r>
                        <a:rPr lang="sr-Latn-BA" sz="1800" dirty="0">
                          <a:effectLst/>
                        </a:rPr>
                        <a:t>is robust (not vulnerable for pincode/pincard loss)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52%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>
                          <a:effectLst/>
                        </a:rPr>
                        <a:t>21%</a:t>
                      </a:r>
                      <a:endParaRPr lang="bs-Cyrl-BA" sz="180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fontAlgn="auto" hangingPunct="1">
                        <a:spcAft>
                          <a:spcPts val="0"/>
                        </a:spcAft>
                      </a:pPr>
                      <a:r>
                        <a:rPr lang="sr-Latn-BA" sz="1800" dirty="0">
                          <a:effectLst/>
                        </a:rPr>
                        <a:t>27%</a:t>
                      </a:r>
                      <a:endParaRPr lang="bs-Cyrl-BA" sz="1800" dirty="0">
                        <a:effectLst/>
                        <a:latin typeface="Times New Roman"/>
                        <a:ea typeface="AvantGarde"/>
                        <a:cs typeface="AvantGarde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9399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i="1" dirty="0" smtClean="0"/>
              <a:t>* </a:t>
            </a:r>
            <a:r>
              <a:rPr lang="en-US" i="1" dirty="0" smtClean="0"/>
              <a:t>surveys </a:t>
            </a:r>
            <a:r>
              <a:rPr lang="sr-Latn-BA" i="1" dirty="0" smtClean="0"/>
              <a:t>carried out </a:t>
            </a:r>
            <a:r>
              <a:rPr lang="en-US" i="1" dirty="0" smtClean="0"/>
              <a:t>in France, England, Italy and Finland</a:t>
            </a:r>
            <a:endParaRPr lang="bs-Cyrl-BA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77281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Opinions about usability of the remote voting system (Oostveen, 2007)</a:t>
            </a:r>
            <a:r>
              <a:rPr lang="sr-Latn-BA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*</a:t>
            </a:r>
            <a:endParaRPr lang="bs-Cyrl-BA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3528" y="2996952"/>
            <a:ext cx="8496944" cy="504056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Cyrl-BA"/>
          </a:p>
        </p:txBody>
      </p:sp>
    </p:spTree>
    <p:extLst>
      <p:ext uri="{BB962C8B-B14F-4D97-AF65-F5344CB8AC3E}">
        <p14:creationId xmlns:p14="http://schemas.microsoft.com/office/powerpoint/2010/main" val="280143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r>
              <a:rPr lang="sr-Latn-BA" dirty="0" smtClean="0"/>
              <a:t>Selected Findings</a:t>
            </a:r>
            <a:br>
              <a:rPr lang="sr-Latn-BA" dirty="0" smtClean="0"/>
            </a:br>
            <a:r>
              <a:rPr lang="sr-Latn-BA" dirty="0" smtClean="0"/>
              <a:t>from Existing Researches (3)</a:t>
            </a:r>
            <a:endParaRPr lang="bs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Internet voting does not automatically increase turnout</a:t>
            </a:r>
            <a:endParaRPr lang="sr-Latn-BA" dirty="0" smtClean="0"/>
          </a:p>
          <a:p>
            <a:r>
              <a:rPr lang="en-US" dirty="0" smtClean="0"/>
              <a:t>70% of online voters were 45 and older</a:t>
            </a:r>
            <a:endParaRPr lang="sr-Latn-BA" dirty="0" smtClean="0"/>
          </a:p>
          <a:p>
            <a:r>
              <a:rPr lang="sr-Latn-BA" dirty="0" smtClean="0"/>
              <a:t>digital divide</a:t>
            </a:r>
          </a:p>
          <a:p>
            <a:pPr lvl="1">
              <a:buFont typeface="Wingdings" pitchFamily="2" charset="2"/>
              <a:buChar char="§"/>
            </a:pPr>
            <a:r>
              <a:rPr lang="sr-Latn-BA" dirty="0" smtClean="0"/>
              <a:t>NO in terms of education and gender</a:t>
            </a:r>
          </a:p>
          <a:p>
            <a:pPr lvl="1">
              <a:buFont typeface="Wingdings" pitchFamily="2" charset="2"/>
              <a:buChar char="§"/>
            </a:pPr>
            <a:r>
              <a:rPr lang="sr-Latn-BA" dirty="0" smtClean="0"/>
              <a:t>YES in terms of age and ICT competence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772816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Elections Canada survey data (Goodman et al., 2010) </a:t>
            </a:r>
            <a:endParaRPr lang="bs-Cyrl-BA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67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r>
              <a:rPr lang="sr-Latn-BA" dirty="0" smtClean="0"/>
              <a:t>Selected Findings</a:t>
            </a:r>
            <a:br>
              <a:rPr lang="sr-Latn-BA" dirty="0" smtClean="0"/>
            </a:br>
            <a:r>
              <a:rPr lang="sr-Latn-BA" dirty="0" smtClean="0"/>
              <a:t>from Existing Researches (4)</a:t>
            </a:r>
            <a:endParaRPr lang="bs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r>
              <a:rPr lang="en-US" dirty="0" smtClean="0"/>
              <a:t>Trust in political system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Switzerland, Gerlach and Gasser, 2009</a:t>
            </a:r>
          </a:p>
          <a:p>
            <a:endParaRPr lang="sr-Latn-BA" dirty="0" smtClean="0"/>
          </a:p>
          <a:p>
            <a:r>
              <a:rPr lang="en-US" dirty="0" smtClean="0"/>
              <a:t>Young voters constantly at 10%</a:t>
            </a:r>
          </a:p>
          <a:p>
            <a:r>
              <a:rPr lang="en-US" dirty="0" smtClean="0"/>
              <a:t>Voters above 55 at 18%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Estonia, National Election Commission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58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r-Latn-BA" dirty="0" smtClean="0"/>
              <a:t>Conclusions</a:t>
            </a:r>
            <a:endParaRPr lang="bs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 (still) rely on interpersonal relations =&gt; can not be (easily) be transferred to cyberspace</a:t>
            </a:r>
          </a:p>
          <a:p>
            <a:r>
              <a:rPr lang="en-US" dirty="0" smtClean="0"/>
              <a:t>Trust in political system is precondition for trust in electronic voting system</a:t>
            </a:r>
          </a:p>
          <a:p>
            <a:r>
              <a:rPr lang="en-US" dirty="0" smtClean="0"/>
              <a:t>E-voting can attract all age groups of voters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1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r-Latn-BA" dirty="0" smtClean="0"/>
              <a:t>Introduction</a:t>
            </a:r>
            <a:endParaRPr lang="bs-Cyrl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r>
              <a:rPr lang="en-US" dirty="0" smtClean="0"/>
              <a:t>Development of ICT</a:t>
            </a:r>
          </a:p>
          <a:p>
            <a:endParaRPr lang="en-US" dirty="0" smtClean="0"/>
          </a:p>
          <a:p>
            <a:r>
              <a:rPr lang="en-US" dirty="0" smtClean="0"/>
              <a:t>Implementation of ICT in voting </a:t>
            </a:r>
            <a:r>
              <a:rPr lang="sr-Latn-BA" dirty="0" smtClean="0"/>
              <a:t>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89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r-Latn-BA" dirty="0" smtClean="0"/>
              <a:t>Definition of E-Voting</a:t>
            </a:r>
            <a:endParaRPr lang="bs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r>
              <a:rPr lang="en-US" dirty="0" smtClean="0"/>
              <a:t>Usage of some electronic means in some or all voting procedures</a:t>
            </a:r>
            <a:endParaRPr lang="sr-Latn-BA" dirty="0" smtClean="0"/>
          </a:p>
          <a:p>
            <a:endParaRPr lang="sr-Latn-BA" dirty="0"/>
          </a:p>
          <a:p>
            <a:r>
              <a:rPr lang="en-US" dirty="0" smtClean="0"/>
              <a:t>Types of E-Voting: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Direct Recording Electronic</a:t>
            </a:r>
            <a:r>
              <a:rPr lang="sr-Latn-BA" dirty="0" smtClean="0"/>
              <a:t> (DRE)</a:t>
            </a:r>
            <a:endParaRPr lang="en-US" dirty="0" smtClean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Internet Voting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81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r-Latn-BA" dirty="0" smtClean="0"/>
              <a:t>Aspects of E-Voting</a:t>
            </a:r>
            <a:endParaRPr lang="bs-Cyrl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02510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19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r-Latn-BA" dirty="0" smtClean="0"/>
              <a:t>E-Voting Advantages...</a:t>
            </a:r>
            <a:endParaRPr lang="bs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easier and more accessible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appealing</a:t>
            </a:r>
            <a:r>
              <a:rPr lang="sr-Latn-BA" dirty="0" smtClean="0"/>
              <a:t> to </a:t>
            </a:r>
            <a:r>
              <a:rPr lang="en-US" dirty="0" smtClean="0"/>
              <a:t>young people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greater secrecy </a:t>
            </a:r>
          </a:p>
          <a:p>
            <a:pPr>
              <a:lnSpc>
                <a:spcPct val="120000"/>
              </a:lnSpc>
            </a:pPr>
            <a:r>
              <a:rPr lang="sr-Latn-BA" dirty="0" smtClean="0"/>
              <a:t>no </a:t>
            </a:r>
            <a:r>
              <a:rPr lang="en-US" dirty="0" smtClean="0"/>
              <a:t>geographical and time constraints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universal verifiability </a:t>
            </a:r>
          </a:p>
          <a:p>
            <a:pPr>
              <a:lnSpc>
                <a:spcPct val="120000"/>
              </a:lnSpc>
            </a:pPr>
            <a:r>
              <a:rPr lang="sr-Latn-BA" dirty="0" smtClean="0"/>
              <a:t>no </a:t>
            </a:r>
            <a:r>
              <a:rPr lang="en-US" dirty="0" smtClean="0"/>
              <a:t>‘point of no return’ 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faster tallying</a:t>
            </a:r>
            <a:endParaRPr lang="sr-Latn-BA" dirty="0" smtClean="0"/>
          </a:p>
          <a:p>
            <a:pPr>
              <a:lnSpc>
                <a:spcPct val="120000"/>
              </a:lnSpc>
            </a:pPr>
            <a:r>
              <a:rPr lang="sr-Latn-BA" dirty="0" smtClean="0"/>
              <a:t>less </a:t>
            </a:r>
            <a:r>
              <a:rPr lang="en-US" dirty="0" smtClean="0"/>
              <a:t>invalid ballots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less expensive</a:t>
            </a:r>
          </a:p>
        </p:txBody>
      </p:sp>
    </p:spTree>
    <p:extLst>
      <p:ext uri="{BB962C8B-B14F-4D97-AF65-F5344CB8AC3E}">
        <p14:creationId xmlns:p14="http://schemas.microsoft.com/office/powerpoint/2010/main" val="20288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r-Latn-BA" dirty="0" smtClean="0"/>
              <a:t>...and Disadvantages</a:t>
            </a:r>
            <a:endParaRPr lang="bs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r>
              <a:rPr lang="en-US" dirty="0" smtClean="0"/>
              <a:t>technophobia</a:t>
            </a:r>
          </a:p>
          <a:p>
            <a:r>
              <a:rPr lang="en-US" dirty="0" smtClean="0"/>
              <a:t>importance of elections for local community</a:t>
            </a:r>
          </a:p>
          <a:p>
            <a:r>
              <a:rPr lang="en-US" dirty="0" smtClean="0"/>
              <a:t>loss of the civic ritual</a:t>
            </a:r>
          </a:p>
          <a:p>
            <a:r>
              <a:rPr lang="en-US" dirty="0" smtClean="0"/>
              <a:t>digital divide</a:t>
            </a:r>
          </a:p>
          <a:p>
            <a:r>
              <a:rPr lang="en-US" dirty="0" smtClean="0"/>
              <a:t>frauds, bribery and coercion</a:t>
            </a:r>
          </a:p>
          <a:p>
            <a:r>
              <a:rPr lang="en-US" dirty="0" smtClean="0"/>
              <a:t>hacker created problems</a:t>
            </a:r>
          </a:p>
        </p:txBody>
      </p:sp>
    </p:spTree>
    <p:extLst>
      <p:ext uri="{BB962C8B-B14F-4D97-AF65-F5344CB8AC3E}">
        <p14:creationId xmlns:p14="http://schemas.microsoft.com/office/powerpoint/2010/main" val="358598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sr-Latn-BA" dirty="0" smtClean="0"/>
              <a:t>Abandoned E-Voting Projects</a:t>
            </a:r>
            <a:endParaRPr lang="bs-Cyrl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r>
              <a:rPr lang="sr-Latn-BA" dirty="0" smtClean="0"/>
              <a:t>Netherlands</a:t>
            </a:r>
          </a:p>
          <a:p>
            <a:pPr lvl="1">
              <a:buFont typeface="Wingdings" pitchFamily="2" charset="2"/>
              <a:buChar char="§"/>
            </a:pPr>
            <a:r>
              <a:rPr lang="sr-Latn-BA" dirty="0" smtClean="0"/>
              <a:t>privacy problems</a:t>
            </a:r>
          </a:p>
          <a:p>
            <a:r>
              <a:rPr lang="sr-Latn-BA" dirty="0" smtClean="0"/>
              <a:t>Germany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electronic machines contradicts the public nature of elections</a:t>
            </a:r>
            <a:endParaRPr lang="sr-Latn-BA" dirty="0" smtClean="0"/>
          </a:p>
          <a:p>
            <a:r>
              <a:rPr lang="sr-Latn-BA" dirty="0" smtClean="0"/>
              <a:t>Ireland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cost and the public's dissatisfaction </a:t>
            </a:r>
            <a:endParaRPr lang="bs-Cyrl-BA" dirty="0"/>
          </a:p>
        </p:txBody>
      </p:sp>
    </p:spTree>
    <p:extLst>
      <p:ext uri="{BB962C8B-B14F-4D97-AF65-F5344CB8AC3E}">
        <p14:creationId xmlns:p14="http://schemas.microsoft.com/office/powerpoint/2010/main" val="99402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r>
              <a:rPr lang="en-US" dirty="0" smtClean="0"/>
              <a:t>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Estonia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internet voting since 2005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five election cycles</a:t>
            </a:r>
          </a:p>
          <a:p>
            <a:r>
              <a:rPr lang="en-US" dirty="0" smtClean="0"/>
              <a:t>Norway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pilot projects in 2011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more than 50.000 online votes</a:t>
            </a:r>
          </a:p>
          <a:p>
            <a:r>
              <a:rPr lang="en-US" dirty="0" smtClean="0"/>
              <a:t>Switzerland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tests in Geneva and Zurich cantons since 1998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2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Autofit/>
          </a:bodyPr>
          <a:lstStyle/>
          <a:p>
            <a:r>
              <a:rPr lang="sr-Latn-BA" dirty="0" smtClean="0"/>
              <a:t>Selected Findings</a:t>
            </a:r>
            <a:br>
              <a:rPr lang="sr-Latn-BA" dirty="0" smtClean="0"/>
            </a:br>
            <a:r>
              <a:rPr lang="sr-Latn-BA" dirty="0" smtClean="0"/>
              <a:t>from Existing Researches (1)</a:t>
            </a:r>
            <a:endParaRPr lang="bs-Cyrl-B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5612178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939988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i="1" dirty="0" smtClean="0"/>
              <a:t>* </a:t>
            </a:r>
            <a:r>
              <a:rPr lang="en-US" i="1" dirty="0" smtClean="0"/>
              <a:t>surveys </a:t>
            </a:r>
            <a:r>
              <a:rPr lang="sr-Latn-BA" i="1" dirty="0" smtClean="0"/>
              <a:t>carried out </a:t>
            </a:r>
            <a:r>
              <a:rPr lang="en-US" i="1" dirty="0" smtClean="0"/>
              <a:t>in Spain, Mexico and Argentina</a:t>
            </a:r>
            <a:endParaRPr lang="bs-Cyrl-BA" i="1" dirty="0"/>
          </a:p>
        </p:txBody>
      </p:sp>
    </p:spTree>
    <p:extLst>
      <p:ext uri="{BB962C8B-B14F-4D97-AF65-F5344CB8AC3E}">
        <p14:creationId xmlns:p14="http://schemas.microsoft.com/office/powerpoint/2010/main" val="151219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606</TotalTime>
  <Words>431</Words>
  <Application>Microsoft Office PowerPoint</Application>
  <PresentationFormat>On-screen Show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Sociopolitical Aspects of Electronic Voting</vt:lpstr>
      <vt:lpstr>Introduction</vt:lpstr>
      <vt:lpstr>Definition of E-Voting</vt:lpstr>
      <vt:lpstr>Aspects of E-Voting</vt:lpstr>
      <vt:lpstr>E-Voting Advantages...</vt:lpstr>
      <vt:lpstr>...and Disadvantages</vt:lpstr>
      <vt:lpstr>Abandoned E-Voting Projects</vt:lpstr>
      <vt:lpstr>Success Stories</vt:lpstr>
      <vt:lpstr>Selected Findings from Existing Researches (1)</vt:lpstr>
      <vt:lpstr>Selected Findings from Existing Researches (2)</vt:lpstr>
      <vt:lpstr>Selected Findings from Existing Researches (3)</vt:lpstr>
      <vt:lpstr>Selected Findings from Existing Researches (4)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Vanja</dc:creator>
  <cp:lastModifiedBy>Vanja</cp:lastModifiedBy>
  <cp:revision>17</cp:revision>
  <dcterms:created xsi:type="dcterms:W3CDTF">2011-11-07T07:19:02Z</dcterms:created>
  <dcterms:modified xsi:type="dcterms:W3CDTF">2011-11-08T12:15:35Z</dcterms:modified>
</cp:coreProperties>
</file>